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5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658595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66559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8765786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216528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844662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73635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428673121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887908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670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30223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8611322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5214086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00166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262016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279527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8778902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84094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3/17/2024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81918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dirty="0"/>
          </a:p>
        </p:txBody>
      </p:sp>
      <p:sp>
        <p:nvSpPr>
          <p:cNvPr id="4" name="Text 1"/>
          <p:cNvSpPr/>
          <p:nvPr/>
        </p:nvSpPr>
        <p:spPr>
          <a:xfrm>
            <a:off x="833199" y="2212657"/>
            <a:ext cx="4443889" cy="694373"/>
          </a:xfrm>
          <a:prstGeom prst="rect">
            <a:avLst/>
          </a:prstGeom>
          <a:noFill/>
          <a:ln/>
        </p:spPr>
        <p:txBody>
          <a:bodyPr wrap="none" rtlCol="0" anchor="t"/>
          <a:lstStyle/>
          <a:p>
            <a:pPr marL="0" indent="0">
              <a:lnSpc>
                <a:spcPts val="5468"/>
              </a:lnSpc>
              <a:buNone/>
            </a:pPr>
            <a:r>
              <a:rPr lang="en-US" sz="6000" dirty="0">
                <a:solidFill>
                  <a:srgbClr val="5C4E3D"/>
                </a:solidFill>
                <a:latin typeface="Libre Baskerville" pitchFamily="34" charset="0"/>
                <a:ea typeface="Libre Baskerville" pitchFamily="34" charset="-122"/>
                <a:cs typeface="Libre Baskerville" pitchFamily="34" charset="-120"/>
              </a:rPr>
              <a:t>E-Health Card </a:t>
            </a:r>
          </a:p>
          <a:p>
            <a:pPr marL="0" indent="0">
              <a:lnSpc>
                <a:spcPts val="5468"/>
              </a:lnSpc>
              <a:buNone/>
            </a:pPr>
            <a:endParaRPr lang="en-US" sz="6000" dirty="0">
              <a:solidFill>
                <a:srgbClr val="5C4E3D"/>
              </a:solidFill>
              <a:latin typeface="Libre Baskerville" pitchFamily="34" charset="0"/>
              <a:ea typeface="Libre Baskerville" pitchFamily="34" charset="-122"/>
              <a:cs typeface="Libre Baskerville" pitchFamily="34" charset="-120"/>
            </a:endParaRPr>
          </a:p>
          <a:p>
            <a:pPr marL="0" indent="0">
              <a:lnSpc>
                <a:spcPts val="5468"/>
              </a:lnSpc>
              <a:buNone/>
            </a:pPr>
            <a:endParaRPr lang="en-US" sz="6000" dirty="0">
              <a:solidFill>
                <a:srgbClr val="5C4E3D"/>
              </a:solidFill>
              <a:latin typeface="Libre Baskerville" pitchFamily="34" charset="0"/>
            </a:endParaRPr>
          </a:p>
          <a:p>
            <a:pPr marL="0" indent="0">
              <a:lnSpc>
                <a:spcPts val="5468"/>
              </a:lnSpc>
              <a:buNone/>
            </a:pPr>
            <a:endParaRPr lang="en-US" sz="6000" dirty="0">
              <a:solidFill>
                <a:srgbClr val="5C4E3D"/>
              </a:solidFill>
              <a:latin typeface="Libre Baskerville" pitchFamily="34" charset="0"/>
            </a:endParaRPr>
          </a:p>
          <a:p>
            <a:pPr marL="0" indent="0">
              <a:lnSpc>
                <a:spcPts val="5468"/>
              </a:lnSpc>
              <a:buNone/>
            </a:pPr>
            <a:endParaRPr lang="en-US" sz="6000" dirty="0"/>
          </a:p>
        </p:txBody>
      </p:sp>
      <p:sp>
        <p:nvSpPr>
          <p:cNvPr id="7" name="Text 4"/>
          <p:cNvSpPr/>
          <p:nvPr/>
        </p:nvSpPr>
        <p:spPr>
          <a:xfrm>
            <a:off x="845231" y="4450913"/>
            <a:ext cx="5648801" cy="605314"/>
          </a:xfrm>
          <a:prstGeom prst="rect">
            <a:avLst/>
          </a:prstGeom>
          <a:noFill/>
          <a:ln/>
        </p:spPr>
        <p:txBody>
          <a:bodyPr wrap="none" rtlCol="0" anchor="t"/>
          <a:lstStyle/>
          <a:p>
            <a:pPr algn="ctr">
              <a:lnSpc>
                <a:spcPts val="2799"/>
              </a:lnSpc>
            </a:pPr>
            <a:r>
              <a:rPr lang="en-IN" sz="2400" b="1" dirty="0">
                <a:latin typeface="Times New Roman" panose="02020603050405020304" pitchFamily="18" charset="0"/>
                <a:cs typeface="Times New Roman" panose="02020603050405020304" pitchFamily="18" charset="0"/>
              </a:rPr>
              <a:t>Presented by: Puligilla Sree Vardhan</a:t>
            </a:r>
          </a:p>
          <a:p>
            <a:pPr marL="0" indent="0" algn="ctr">
              <a:lnSpc>
                <a:spcPts val="2799"/>
              </a:lnSpc>
              <a:buNone/>
            </a:pPr>
            <a:endParaRPr lang="en-US" sz="2400" dirty="0">
              <a:solidFill>
                <a:srgbClr val="454240"/>
              </a:solidFill>
              <a:latin typeface="DM Sans" pitchFamily="34" charset="0"/>
              <a:ea typeface="DM Sans" pitchFamily="34" charset="-122"/>
              <a:cs typeface="DM Sans" pitchFamily="34" charset="-120"/>
            </a:endParaRPr>
          </a:p>
        </p:txBody>
      </p:sp>
      <p:sp>
        <p:nvSpPr>
          <p:cNvPr id="8" name="Text 5"/>
          <p:cNvSpPr/>
          <p:nvPr/>
        </p:nvSpPr>
        <p:spPr>
          <a:xfrm>
            <a:off x="833199" y="5056227"/>
            <a:ext cx="5648801" cy="355402"/>
          </a:xfrm>
          <a:prstGeom prst="rect">
            <a:avLst/>
          </a:prstGeom>
          <a:noFill/>
          <a:ln/>
        </p:spPr>
        <p:txBody>
          <a:bodyPr wrap="none" rtlCol="0" anchor="t"/>
          <a:lstStyle/>
          <a:p>
            <a:pPr marL="0" indent="0">
              <a:lnSpc>
                <a:spcPts val="2799"/>
              </a:lnSpc>
              <a:buNone/>
            </a:pPr>
            <a:r>
              <a:rPr lang="en-US" sz="2400" dirty="0">
                <a:solidFill>
                  <a:srgbClr val="454240"/>
                </a:solidFill>
                <a:latin typeface="DM Sans" pitchFamily="34" charset="0"/>
                <a:ea typeface="DM Sans" pitchFamily="34" charset="-122"/>
                <a:cs typeface="DM Sans" pitchFamily="34" charset="-120"/>
              </a:rPr>
              <a:t>   </a:t>
            </a:r>
          </a:p>
          <a:p>
            <a:pPr marL="0" indent="0">
              <a:lnSpc>
                <a:spcPts val="2799"/>
              </a:lnSpc>
              <a:buNone/>
            </a:pPr>
            <a:endParaRPr lang="en-US" sz="2400" dirty="0">
              <a:solidFill>
                <a:srgbClr val="454240"/>
              </a:solidFill>
              <a:latin typeface="DM Sans" pitchFamily="34" charset="0"/>
              <a:ea typeface="DM Sans" pitchFamily="34" charset="-122"/>
              <a:cs typeface="DM Sans" pitchFamily="34" charset="-120"/>
            </a:endParaRPr>
          </a:p>
        </p:txBody>
      </p:sp>
      <p:sp>
        <p:nvSpPr>
          <p:cNvPr id="9" name="Text 6"/>
          <p:cNvSpPr/>
          <p:nvPr/>
        </p:nvSpPr>
        <p:spPr>
          <a:xfrm>
            <a:off x="833199" y="5661541"/>
            <a:ext cx="5648801" cy="355402"/>
          </a:xfrm>
          <a:prstGeom prst="rect">
            <a:avLst/>
          </a:prstGeom>
          <a:noFill/>
          <a:ln/>
        </p:spPr>
        <p:txBody>
          <a:bodyPr wrap="none" rtlCol="0" anchor="t"/>
          <a:lstStyle/>
          <a:p>
            <a:pPr marL="0" indent="0">
              <a:lnSpc>
                <a:spcPts val="2799"/>
              </a:lnSpc>
              <a:buNone/>
            </a:pPr>
            <a:endParaRPr lang="en-US" sz="1750" dirty="0"/>
          </a:p>
        </p:txBody>
      </p:sp>
      <p:pic>
        <p:nvPicPr>
          <p:cNvPr id="10" name="Image 1" descr="preencoded.png"/>
          <p:cNvPicPr>
            <a:picLocks noChangeAspect="1"/>
          </p:cNvPicPr>
          <p:nvPr/>
        </p:nvPicPr>
        <p:blipFill>
          <a:blip r:embed="rId4"/>
          <a:stretch>
            <a:fillRect/>
          </a:stretch>
        </p:blipFill>
        <p:spPr>
          <a:xfrm>
            <a:off x="7315200" y="0"/>
            <a:ext cx="7315200" cy="8229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519714"/>
            <a:ext cx="4443889"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Conclusion</a:t>
            </a:r>
            <a:endParaRPr lang="en-US" sz="4374" dirty="0"/>
          </a:p>
        </p:txBody>
      </p:sp>
      <p:sp>
        <p:nvSpPr>
          <p:cNvPr id="6" name="Shape 2"/>
          <p:cNvSpPr/>
          <p:nvPr/>
        </p:nvSpPr>
        <p:spPr>
          <a:xfrm>
            <a:off x="4490799" y="2720935"/>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7" name="Text 3"/>
          <p:cNvSpPr/>
          <p:nvPr/>
        </p:nvSpPr>
        <p:spPr>
          <a:xfrm>
            <a:off x="4664512" y="2762607"/>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5212913" y="2797254"/>
            <a:ext cx="326136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Transformative Impact</a:t>
            </a:r>
            <a:endParaRPr lang="en-US" sz="2187" dirty="0"/>
          </a:p>
        </p:txBody>
      </p:sp>
      <p:sp>
        <p:nvSpPr>
          <p:cNvPr id="9" name="Text 5"/>
          <p:cNvSpPr/>
          <p:nvPr/>
        </p:nvSpPr>
        <p:spPr>
          <a:xfrm>
            <a:off x="5212913" y="3277672"/>
            <a:ext cx="3820001" cy="1421606"/>
          </a:xfrm>
          <a:prstGeom prst="rect">
            <a:avLst/>
          </a:prstGeom>
          <a:noFill/>
          <a:ln/>
        </p:spPr>
        <p:txBody>
          <a:bodyPr wrap="square" rtlCol="0" anchor="t"/>
          <a:lstStyle/>
          <a:p>
            <a:pPr marL="0" indent="0">
              <a:lnSpc>
                <a:spcPts val="2799"/>
              </a:lnSpc>
              <a:buNone/>
            </a:pPr>
            <a:r>
              <a:rPr lang="en-US" dirty="0">
                <a:solidFill>
                  <a:srgbClr val="454240"/>
                </a:solidFill>
                <a:latin typeface="DM Sans" pitchFamily="34" charset="0"/>
                <a:ea typeface="DM Sans" pitchFamily="34" charset="-122"/>
                <a:cs typeface="DM Sans" pitchFamily="34" charset="-120"/>
              </a:rPr>
              <a:t>The e-health card project promises to bring about a significant positive transformation in the healthcare industry.</a:t>
            </a:r>
            <a:endParaRPr lang="en-US" dirty="0"/>
          </a:p>
        </p:txBody>
      </p:sp>
      <p:sp>
        <p:nvSpPr>
          <p:cNvPr id="10" name="Shape 6"/>
          <p:cNvSpPr/>
          <p:nvPr/>
        </p:nvSpPr>
        <p:spPr>
          <a:xfrm>
            <a:off x="9255085" y="2720935"/>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1" name="Text 7"/>
          <p:cNvSpPr/>
          <p:nvPr/>
        </p:nvSpPr>
        <p:spPr>
          <a:xfrm>
            <a:off x="9402128" y="2762607"/>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9977199" y="2797254"/>
            <a:ext cx="38200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Sustainability and Scalability</a:t>
            </a:r>
            <a:endParaRPr lang="en-US" sz="2187" dirty="0"/>
          </a:p>
        </p:txBody>
      </p:sp>
      <p:sp>
        <p:nvSpPr>
          <p:cNvPr id="13" name="Text 9"/>
          <p:cNvSpPr/>
          <p:nvPr/>
        </p:nvSpPr>
        <p:spPr>
          <a:xfrm>
            <a:off x="9977199" y="3624858"/>
            <a:ext cx="3820001" cy="1421606"/>
          </a:xfrm>
          <a:prstGeom prst="rect">
            <a:avLst/>
          </a:prstGeom>
          <a:noFill/>
          <a:ln/>
        </p:spPr>
        <p:txBody>
          <a:bodyPr wrap="square" rtlCol="0" anchor="t"/>
          <a:lstStyle/>
          <a:p>
            <a:pPr marL="0" indent="0">
              <a:lnSpc>
                <a:spcPts val="2799"/>
              </a:lnSpc>
              <a:buNone/>
            </a:pPr>
            <a:r>
              <a:rPr lang="en-US" dirty="0">
                <a:solidFill>
                  <a:srgbClr val="454240"/>
                </a:solidFill>
                <a:latin typeface="DM Sans" pitchFamily="34" charset="0"/>
                <a:ea typeface="DM Sans" pitchFamily="34" charset="-122"/>
                <a:cs typeface="DM Sans" pitchFamily="34" charset="-120"/>
              </a:rPr>
              <a:t>Designed for long-term sustainability and scalability to accommodate future healthcare demands and advancements.</a:t>
            </a:r>
            <a:endParaRPr lang="en-US" dirty="0"/>
          </a:p>
        </p:txBody>
      </p:sp>
      <p:sp>
        <p:nvSpPr>
          <p:cNvPr id="14" name="Shape 10"/>
          <p:cNvSpPr/>
          <p:nvPr/>
        </p:nvSpPr>
        <p:spPr>
          <a:xfrm>
            <a:off x="4490799" y="5442228"/>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5" name="Text 11"/>
          <p:cNvSpPr/>
          <p:nvPr/>
        </p:nvSpPr>
        <p:spPr>
          <a:xfrm>
            <a:off x="4637842" y="5483900"/>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6" name="Text 12"/>
          <p:cNvSpPr/>
          <p:nvPr/>
        </p:nvSpPr>
        <p:spPr>
          <a:xfrm>
            <a:off x="5212913" y="5518547"/>
            <a:ext cx="397764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Improved Healthcare Access</a:t>
            </a:r>
            <a:endParaRPr lang="en-US" sz="2187" dirty="0"/>
          </a:p>
        </p:txBody>
      </p:sp>
      <p:sp>
        <p:nvSpPr>
          <p:cNvPr id="17" name="Text 13"/>
          <p:cNvSpPr/>
          <p:nvPr/>
        </p:nvSpPr>
        <p:spPr>
          <a:xfrm>
            <a:off x="5212913" y="5998964"/>
            <a:ext cx="8584287" cy="710803"/>
          </a:xfrm>
          <a:prstGeom prst="rect">
            <a:avLst/>
          </a:prstGeom>
          <a:noFill/>
          <a:ln/>
        </p:spPr>
        <p:txBody>
          <a:bodyPr wrap="square" rtlCol="0" anchor="t"/>
          <a:lstStyle/>
          <a:p>
            <a:pPr marL="0" indent="0">
              <a:lnSpc>
                <a:spcPts val="2799"/>
              </a:lnSpc>
              <a:buNone/>
            </a:pPr>
            <a:r>
              <a:rPr lang="en-US" dirty="0">
                <a:solidFill>
                  <a:srgbClr val="454240"/>
                </a:solidFill>
                <a:latin typeface="DM Sans" pitchFamily="34" charset="0"/>
                <a:ea typeface="DM Sans" pitchFamily="34" charset="-122"/>
                <a:cs typeface="DM Sans" pitchFamily="34" charset="-120"/>
              </a:rPr>
              <a:t>Ultimately aiming to enhance healthcare accessibility, quality, and efficiency for individuals and communities.</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5093256" y="3253740"/>
            <a:ext cx="4443889" cy="694373"/>
          </a:xfrm>
          <a:prstGeom prst="rect">
            <a:avLst/>
          </a:prstGeom>
          <a:noFill/>
          <a:ln/>
        </p:spPr>
        <p:txBody>
          <a:bodyPr wrap="none" rtlCol="0" anchor="t"/>
          <a:lstStyle/>
          <a:p>
            <a:pPr marL="0" indent="0" algn="ctr">
              <a:lnSpc>
                <a:spcPts val="5468"/>
              </a:lnSpc>
              <a:buNone/>
            </a:pPr>
            <a:r>
              <a:rPr lang="en-US" sz="8800" dirty="0">
                <a:solidFill>
                  <a:srgbClr val="5C4E3D"/>
                </a:solidFill>
                <a:latin typeface="Libre Baskerville" pitchFamily="34" charset="0"/>
                <a:ea typeface="Libre Baskerville" pitchFamily="34" charset="-122"/>
                <a:cs typeface="Libre Baskerville" pitchFamily="34" charset="-120"/>
              </a:rPr>
              <a:t>Thank</a:t>
            </a:r>
            <a:endParaRPr lang="en-US" sz="8800" dirty="0"/>
          </a:p>
        </p:txBody>
      </p:sp>
      <p:sp>
        <p:nvSpPr>
          <p:cNvPr id="5" name="Text 2"/>
          <p:cNvSpPr/>
          <p:nvPr/>
        </p:nvSpPr>
        <p:spPr>
          <a:xfrm>
            <a:off x="5093256" y="4281368"/>
            <a:ext cx="4443889" cy="694373"/>
          </a:xfrm>
          <a:prstGeom prst="rect">
            <a:avLst/>
          </a:prstGeom>
          <a:noFill/>
          <a:ln/>
        </p:spPr>
        <p:txBody>
          <a:bodyPr wrap="none" rtlCol="0" anchor="t"/>
          <a:lstStyle/>
          <a:p>
            <a:pPr marL="0" indent="0" algn="ctr">
              <a:lnSpc>
                <a:spcPts val="5468"/>
              </a:lnSpc>
              <a:buNone/>
            </a:pPr>
            <a:r>
              <a:rPr lang="en-US" sz="8800" dirty="0">
                <a:solidFill>
                  <a:srgbClr val="5C4E3D"/>
                </a:solidFill>
                <a:latin typeface="Libre Baskerville" pitchFamily="34" charset="0"/>
                <a:ea typeface="Libre Baskerville" pitchFamily="34" charset="-122"/>
                <a:cs typeface="Libre Baskerville" pitchFamily="34" charset="-120"/>
              </a:rPr>
              <a:t>You</a:t>
            </a:r>
            <a:endParaRPr lang="en-US" sz="8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820710"/>
            <a:ext cx="5332690" cy="833199"/>
          </a:xfrm>
          <a:prstGeom prst="rect">
            <a:avLst/>
          </a:prstGeom>
          <a:noFill/>
          <a:ln/>
        </p:spPr>
        <p:txBody>
          <a:bodyPr wrap="none" rtlCol="0" anchor="t"/>
          <a:lstStyle/>
          <a:p>
            <a:pPr marL="0" indent="0">
              <a:lnSpc>
                <a:spcPts val="6561"/>
              </a:lnSpc>
              <a:buNone/>
            </a:pPr>
            <a:r>
              <a:rPr lang="en-US" sz="5249" dirty="0">
                <a:solidFill>
                  <a:srgbClr val="5C4E3D"/>
                </a:solidFill>
                <a:latin typeface="Libre Baskerville" pitchFamily="34" charset="0"/>
                <a:ea typeface="Libre Baskerville" pitchFamily="34" charset="-122"/>
                <a:cs typeface="Libre Baskerville" pitchFamily="34" charset="-120"/>
              </a:rPr>
              <a:t>Introduction</a:t>
            </a:r>
            <a:endParaRPr lang="en-US" sz="5249" dirty="0"/>
          </a:p>
        </p:txBody>
      </p:sp>
      <p:sp>
        <p:nvSpPr>
          <p:cNvPr id="6" name="Text 2"/>
          <p:cNvSpPr/>
          <p:nvPr/>
        </p:nvSpPr>
        <p:spPr>
          <a:xfrm>
            <a:off x="6319599" y="3987165"/>
            <a:ext cx="7477601" cy="1421606"/>
          </a:xfrm>
          <a:prstGeom prst="rect">
            <a:avLst/>
          </a:prstGeom>
          <a:noFill/>
          <a:ln/>
        </p:spPr>
        <p:txBody>
          <a:bodyPr wrap="square" rtlCol="0" anchor="t"/>
          <a:lstStyle/>
          <a:p>
            <a:pPr marL="0" indent="0">
              <a:lnSpc>
                <a:spcPts val="2799"/>
              </a:lnSpc>
              <a:buNone/>
            </a:pPr>
            <a:r>
              <a:rPr lang="en-US" sz="2000" dirty="0">
                <a:solidFill>
                  <a:srgbClr val="454240"/>
                </a:solidFill>
                <a:latin typeface="DM Sans" pitchFamily="34" charset="0"/>
                <a:ea typeface="DM Sans" pitchFamily="34" charset="-122"/>
                <a:cs typeface="DM Sans" pitchFamily="34" charset="-120"/>
              </a:rPr>
              <a:t>The e-health card project aims to revolutionize the healthcare system by digitizing health records, making them accessible and portable. It will streamline patient information management and enhance the quality of healthcare service delivery.</a:t>
            </a:r>
            <a:endParaRPr 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sp>
        <p:nvSpPr>
          <p:cNvPr id="4" name="Text 1"/>
          <p:cNvSpPr/>
          <p:nvPr/>
        </p:nvSpPr>
        <p:spPr>
          <a:xfrm>
            <a:off x="2037993" y="738545"/>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Background of the e-health card project</a:t>
            </a:r>
            <a:endParaRPr lang="en-US" sz="4374" dirty="0"/>
          </a:p>
        </p:txBody>
      </p:sp>
      <p:pic>
        <p:nvPicPr>
          <p:cNvPr id="5" name="Image 1" descr="preencoded.png"/>
          <p:cNvPicPr>
            <a:picLocks noChangeAspect="1"/>
          </p:cNvPicPr>
          <p:nvPr/>
        </p:nvPicPr>
        <p:blipFill>
          <a:blip r:embed="rId4"/>
          <a:stretch>
            <a:fillRect/>
          </a:stretch>
        </p:blipFill>
        <p:spPr>
          <a:xfrm>
            <a:off x="2037993" y="2571631"/>
            <a:ext cx="3295888" cy="2036921"/>
          </a:xfrm>
          <a:prstGeom prst="rect">
            <a:avLst/>
          </a:prstGeom>
        </p:spPr>
      </p:pic>
      <p:sp>
        <p:nvSpPr>
          <p:cNvPr id="6" name="Text 2"/>
          <p:cNvSpPr/>
          <p:nvPr/>
        </p:nvSpPr>
        <p:spPr>
          <a:xfrm>
            <a:off x="2037993" y="4886206"/>
            <a:ext cx="3295888" cy="694373"/>
          </a:xfrm>
          <a:prstGeom prst="rect">
            <a:avLst/>
          </a:prstGeom>
          <a:noFill/>
          <a:ln/>
        </p:spPr>
        <p:txBody>
          <a:bodyPr wrap="square" rtlCol="0" anchor="t"/>
          <a:lstStyle/>
          <a:p>
            <a:pPr marL="0" indent="0" algn="l">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Digitization of Health Records</a:t>
            </a:r>
            <a:endParaRPr lang="en-US" sz="2187" dirty="0"/>
          </a:p>
        </p:txBody>
      </p:sp>
      <p:sp>
        <p:nvSpPr>
          <p:cNvPr id="7" name="Text 3"/>
          <p:cNvSpPr/>
          <p:nvPr/>
        </p:nvSpPr>
        <p:spPr>
          <a:xfrm>
            <a:off x="2037993" y="5713809"/>
            <a:ext cx="3295888" cy="1777008"/>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The project involves the conversion of traditional health records into electronic format, paving the way for efficient data management.</a:t>
            </a:r>
            <a:endParaRPr lang="en-US" sz="1750" dirty="0"/>
          </a:p>
        </p:txBody>
      </p:sp>
      <p:pic>
        <p:nvPicPr>
          <p:cNvPr id="8" name="Image 2" descr="preencoded.png"/>
          <p:cNvPicPr>
            <a:picLocks noChangeAspect="1"/>
          </p:cNvPicPr>
          <p:nvPr/>
        </p:nvPicPr>
        <p:blipFill>
          <a:blip r:embed="rId5"/>
          <a:stretch>
            <a:fillRect/>
          </a:stretch>
        </p:blipFill>
        <p:spPr>
          <a:xfrm>
            <a:off x="5667137" y="2571631"/>
            <a:ext cx="3296007" cy="2037040"/>
          </a:xfrm>
          <a:prstGeom prst="rect">
            <a:avLst/>
          </a:prstGeom>
        </p:spPr>
      </p:pic>
      <p:sp>
        <p:nvSpPr>
          <p:cNvPr id="9" name="Text 4"/>
          <p:cNvSpPr/>
          <p:nvPr/>
        </p:nvSpPr>
        <p:spPr>
          <a:xfrm>
            <a:off x="5667137" y="4886325"/>
            <a:ext cx="3296007" cy="694373"/>
          </a:xfrm>
          <a:prstGeom prst="rect">
            <a:avLst/>
          </a:prstGeom>
          <a:noFill/>
          <a:ln/>
        </p:spPr>
        <p:txBody>
          <a:bodyPr wrap="square" rtlCol="0" anchor="t"/>
          <a:lstStyle/>
          <a:p>
            <a:pPr marL="0" indent="0" algn="l">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Improving Data Accessibility</a:t>
            </a:r>
            <a:endParaRPr lang="en-US" sz="2187" dirty="0"/>
          </a:p>
        </p:txBody>
      </p:sp>
      <p:sp>
        <p:nvSpPr>
          <p:cNvPr id="10" name="Text 5"/>
          <p:cNvSpPr/>
          <p:nvPr/>
        </p:nvSpPr>
        <p:spPr>
          <a:xfrm>
            <a:off x="5667137" y="5713928"/>
            <a:ext cx="3296007" cy="1777008"/>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This initiative will ensure quick and easy access to patient medical history, aiding healthcare providers in making informed decisions.</a:t>
            </a:r>
            <a:endParaRPr lang="en-US" sz="1750" dirty="0"/>
          </a:p>
        </p:txBody>
      </p:sp>
      <p:pic>
        <p:nvPicPr>
          <p:cNvPr id="11" name="Image 3" descr="preencoded.png"/>
          <p:cNvPicPr>
            <a:picLocks noChangeAspect="1"/>
          </p:cNvPicPr>
          <p:nvPr/>
        </p:nvPicPr>
        <p:blipFill>
          <a:blip r:embed="rId6"/>
          <a:stretch>
            <a:fillRect/>
          </a:stretch>
        </p:blipFill>
        <p:spPr>
          <a:xfrm>
            <a:off x="9296400" y="2571631"/>
            <a:ext cx="3296007" cy="2037040"/>
          </a:xfrm>
          <a:prstGeom prst="rect">
            <a:avLst/>
          </a:prstGeom>
        </p:spPr>
      </p:pic>
      <p:sp>
        <p:nvSpPr>
          <p:cNvPr id="12" name="Text 6"/>
          <p:cNvSpPr/>
          <p:nvPr/>
        </p:nvSpPr>
        <p:spPr>
          <a:xfrm>
            <a:off x="9296400" y="4886325"/>
            <a:ext cx="3296007" cy="694373"/>
          </a:xfrm>
          <a:prstGeom prst="rect">
            <a:avLst/>
          </a:prstGeom>
          <a:noFill/>
          <a:ln/>
        </p:spPr>
        <p:txBody>
          <a:bodyPr wrap="square" rtlCol="0" anchor="t"/>
          <a:lstStyle/>
          <a:p>
            <a:pPr marL="0" indent="0" algn="l">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Enhanced Healthcare Infrastructure</a:t>
            </a:r>
            <a:endParaRPr lang="en-US" sz="2187" dirty="0"/>
          </a:p>
        </p:txBody>
      </p:sp>
      <p:sp>
        <p:nvSpPr>
          <p:cNvPr id="13" name="Text 7"/>
          <p:cNvSpPr/>
          <p:nvPr/>
        </p:nvSpPr>
        <p:spPr>
          <a:xfrm>
            <a:off x="9296400" y="5713928"/>
            <a:ext cx="3296007" cy="1777008"/>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Implementation of the e-health card project will contribute to the development of a sophisticated healthcare infrastructure.</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510540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Proposed Method</a:t>
            </a:r>
            <a:endParaRPr lang="en-US" sz="4374" dirty="0"/>
          </a:p>
        </p:txBody>
      </p:sp>
      <p:sp>
        <p:nvSpPr>
          <p:cNvPr id="6" name="Shape 2"/>
          <p:cNvSpPr/>
          <p:nvPr/>
        </p:nvSpPr>
        <p:spPr>
          <a:xfrm>
            <a:off x="4801910" y="1953101"/>
            <a:ext cx="44410" cy="5351026"/>
          </a:xfrm>
          <a:prstGeom prst="roundRect">
            <a:avLst>
              <a:gd name="adj" fmla="val 225151"/>
            </a:avLst>
          </a:prstGeom>
          <a:solidFill>
            <a:srgbClr val="EFDBA9"/>
          </a:solidFill>
          <a:ln/>
        </p:spPr>
        <p:txBody>
          <a:bodyPr/>
          <a:lstStyle/>
          <a:p>
            <a:endParaRPr lang="en-IN"/>
          </a:p>
        </p:txBody>
      </p:sp>
      <p:sp>
        <p:nvSpPr>
          <p:cNvPr id="7" name="Shape 3"/>
          <p:cNvSpPr/>
          <p:nvPr/>
        </p:nvSpPr>
        <p:spPr>
          <a:xfrm>
            <a:off x="5074027" y="2354401"/>
            <a:ext cx="777597" cy="44410"/>
          </a:xfrm>
          <a:prstGeom prst="roundRect">
            <a:avLst>
              <a:gd name="adj" fmla="val 225151"/>
            </a:avLst>
          </a:prstGeom>
          <a:solidFill>
            <a:srgbClr val="EFDBA9"/>
          </a:solidFill>
          <a:ln/>
        </p:spPr>
        <p:txBody>
          <a:bodyPr/>
          <a:lstStyle/>
          <a:p>
            <a:endParaRPr lang="en-IN"/>
          </a:p>
        </p:txBody>
      </p:sp>
      <p:sp>
        <p:nvSpPr>
          <p:cNvPr id="8" name="Shape 4"/>
          <p:cNvSpPr/>
          <p:nvPr/>
        </p:nvSpPr>
        <p:spPr>
          <a:xfrm>
            <a:off x="4574084" y="2126694"/>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9" name="Text 5"/>
          <p:cNvSpPr/>
          <p:nvPr/>
        </p:nvSpPr>
        <p:spPr>
          <a:xfrm>
            <a:off x="4747796" y="2168366"/>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0" name="Text 6"/>
          <p:cNvSpPr/>
          <p:nvPr/>
        </p:nvSpPr>
        <p:spPr>
          <a:xfrm>
            <a:off x="6046113" y="2175272"/>
            <a:ext cx="309372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Research and Analysis</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Thorough research and analysis will be conducted to devise an effective method for the implementation of the e-health card system.</a:t>
            </a:r>
            <a:endParaRPr lang="en-US" sz="1750" dirty="0"/>
          </a:p>
        </p:txBody>
      </p:sp>
      <p:sp>
        <p:nvSpPr>
          <p:cNvPr id="12" name="Shape 8"/>
          <p:cNvSpPr/>
          <p:nvPr/>
        </p:nvSpPr>
        <p:spPr>
          <a:xfrm>
            <a:off x="5074027" y="4212134"/>
            <a:ext cx="777597" cy="44410"/>
          </a:xfrm>
          <a:prstGeom prst="roundRect">
            <a:avLst>
              <a:gd name="adj" fmla="val 225151"/>
            </a:avLst>
          </a:prstGeom>
          <a:solidFill>
            <a:srgbClr val="EFDBA9"/>
          </a:solidFill>
          <a:ln/>
        </p:spPr>
        <p:txBody>
          <a:bodyPr/>
          <a:lstStyle/>
          <a:p>
            <a:endParaRPr lang="en-IN"/>
          </a:p>
        </p:txBody>
      </p:sp>
      <p:sp>
        <p:nvSpPr>
          <p:cNvPr id="13" name="Shape 9"/>
          <p:cNvSpPr/>
          <p:nvPr/>
        </p:nvSpPr>
        <p:spPr>
          <a:xfrm>
            <a:off x="4574084" y="3984427"/>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4" name="Text 10"/>
          <p:cNvSpPr/>
          <p:nvPr/>
        </p:nvSpPr>
        <p:spPr>
          <a:xfrm>
            <a:off x="4721126" y="4026098"/>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5" name="Text 11"/>
          <p:cNvSpPr/>
          <p:nvPr/>
        </p:nvSpPr>
        <p:spPr>
          <a:xfrm>
            <a:off x="6046113" y="4033004"/>
            <a:ext cx="468630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System Design and Development</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Expert teams will be assembled to design and develop a user-friendly and secure e-health card system.</a:t>
            </a:r>
            <a:endParaRPr lang="en-US" sz="1750" dirty="0"/>
          </a:p>
        </p:txBody>
      </p:sp>
      <p:sp>
        <p:nvSpPr>
          <p:cNvPr id="17" name="Shape 13"/>
          <p:cNvSpPr/>
          <p:nvPr/>
        </p:nvSpPr>
        <p:spPr>
          <a:xfrm>
            <a:off x="5074027" y="6069866"/>
            <a:ext cx="777597" cy="44410"/>
          </a:xfrm>
          <a:prstGeom prst="roundRect">
            <a:avLst>
              <a:gd name="adj" fmla="val 225151"/>
            </a:avLst>
          </a:prstGeom>
          <a:solidFill>
            <a:srgbClr val="EFDBA9"/>
          </a:solidFill>
          <a:ln/>
        </p:spPr>
        <p:txBody>
          <a:bodyPr/>
          <a:lstStyle/>
          <a:p>
            <a:endParaRPr lang="en-IN"/>
          </a:p>
        </p:txBody>
      </p:sp>
      <p:sp>
        <p:nvSpPr>
          <p:cNvPr id="18" name="Shape 14"/>
          <p:cNvSpPr/>
          <p:nvPr/>
        </p:nvSpPr>
        <p:spPr>
          <a:xfrm>
            <a:off x="4574084" y="5842159"/>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9" name="Text 15"/>
          <p:cNvSpPr/>
          <p:nvPr/>
        </p:nvSpPr>
        <p:spPr>
          <a:xfrm>
            <a:off x="4721126" y="5883831"/>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0" name="Text 16"/>
          <p:cNvSpPr/>
          <p:nvPr/>
        </p:nvSpPr>
        <p:spPr>
          <a:xfrm>
            <a:off x="6046113" y="5890736"/>
            <a:ext cx="403098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Testing and Implementation</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Rigorous testing and step-by-step implementation will ensure the efficiency and reliability of the proposed method.</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sp>
        <p:nvSpPr>
          <p:cNvPr id="4" name="Text 1"/>
          <p:cNvSpPr/>
          <p:nvPr/>
        </p:nvSpPr>
        <p:spPr>
          <a:xfrm>
            <a:off x="2037993" y="1691878"/>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Explanation of how the e-health card works</a:t>
            </a:r>
            <a:endParaRPr lang="en-US" sz="4374" dirty="0"/>
          </a:p>
        </p:txBody>
      </p:sp>
      <p:sp>
        <p:nvSpPr>
          <p:cNvPr id="5" name="Text 2"/>
          <p:cNvSpPr/>
          <p:nvPr/>
        </p:nvSpPr>
        <p:spPr>
          <a:xfrm>
            <a:off x="2037993" y="3636050"/>
            <a:ext cx="2476500" cy="347186"/>
          </a:xfrm>
          <a:prstGeom prst="rect">
            <a:avLst/>
          </a:prstGeom>
          <a:noFill/>
          <a:ln/>
        </p:spPr>
        <p:txBody>
          <a:bodyPr wrap="none" rtlCol="0" anchor="t"/>
          <a:lstStyle/>
          <a:p>
            <a:pPr marL="0" indent="0">
              <a:lnSpc>
                <a:spcPts val="2734"/>
              </a:lnSpc>
              <a:buNone/>
            </a:pPr>
            <a:r>
              <a:rPr lang="en-US" sz="2400" dirty="0">
                <a:solidFill>
                  <a:srgbClr val="5C4E3D"/>
                </a:solidFill>
                <a:latin typeface="Libre Baskerville" pitchFamily="34" charset="0"/>
                <a:ea typeface="Libre Baskerville" pitchFamily="34" charset="-122"/>
                <a:cs typeface="Libre Baskerville" pitchFamily="34" charset="-120"/>
              </a:rPr>
              <a:t>Card Registration</a:t>
            </a:r>
            <a:endParaRPr lang="en-US" sz="2400" dirty="0"/>
          </a:p>
        </p:txBody>
      </p:sp>
      <p:sp>
        <p:nvSpPr>
          <p:cNvPr id="6" name="Text 3"/>
          <p:cNvSpPr/>
          <p:nvPr/>
        </p:nvSpPr>
        <p:spPr>
          <a:xfrm>
            <a:off x="2037993" y="4205407"/>
            <a:ext cx="3156347" cy="2132409"/>
          </a:xfrm>
          <a:prstGeom prst="rect">
            <a:avLst/>
          </a:prstGeom>
          <a:noFill/>
          <a:ln/>
        </p:spPr>
        <p:txBody>
          <a:bodyPr wrap="square" rtlCol="0" anchor="t"/>
          <a:lstStyle/>
          <a:p>
            <a:pPr marL="0" indent="0">
              <a:lnSpc>
                <a:spcPts val="2799"/>
              </a:lnSpc>
              <a:buNone/>
            </a:pPr>
            <a:r>
              <a:rPr lang="en-US" sz="2000" dirty="0">
                <a:solidFill>
                  <a:srgbClr val="454240"/>
                </a:solidFill>
                <a:latin typeface="DM Sans" pitchFamily="34" charset="0"/>
                <a:ea typeface="DM Sans" pitchFamily="34" charset="-122"/>
                <a:cs typeface="DM Sans" pitchFamily="34" charset="-120"/>
              </a:rPr>
              <a:t>Patients' information will be registered and linked to their unique e-health cards, ensuring accurate identification and record keeping.</a:t>
            </a:r>
            <a:endParaRPr lang="en-US" sz="2000" dirty="0"/>
          </a:p>
        </p:txBody>
      </p:sp>
      <p:sp>
        <p:nvSpPr>
          <p:cNvPr id="7" name="Text 4"/>
          <p:cNvSpPr/>
          <p:nvPr/>
        </p:nvSpPr>
        <p:spPr>
          <a:xfrm>
            <a:off x="5743932" y="3636050"/>
            <a:ext cx="2221944" cy="347186"/>
          </a:xfrm>
          <a:prstGeom prst="rect">
            <a:avLst/>
          </a:prstGeom>
          <a:noFill/>
          <a:ln/>
        </p:spPr>
        <p:txBody>
          <a:bodyPr wrap="none" rtlCol="0" anchor="t"/>
          <a:lstStyle/>
          <a:p>
            <a:pPr marL="0" indent="0">
              <a:lnSpc>
                <a:spcPts val="2734"/>
              </a:lnSpc>
              <a:buNone/>
            </a:pPr>
            <a:r>
              <a:rPr lang="en-US" sz="2400" dirty="0">
                <a:solidFill>
                  <a:srgbClr val="5C4E3D"/>
                </a:solidFill>
                <a:latin typeface="Libre Baskerville" pitchFamily="34" charset="0"/>
                <a:ea typeface="Libre Baskerville" pitchFamily="34" charset="-122"/>
                <a:cs typeface="Libre Baskerville" pitchFamily="34" charset="-120"/>
              </a:rPr>
              <a:t>Data Retrieval</a:t>
            </a:r>
            <a:endParaRPr lang="en-US" sz="2400" dirty="0"/>
          </a:p>
        </p:txBody>
      </p:sp>
      <p:sp>
        <p:nvSpPr>
          <p:cNvPr id="8" name="Text 5"/>
          <p:cNvSpPr/>
          <p:nvPr/>
        </p:nvSpPr>
        <p:spPr>
          <a:xfrm>
            <a:off x="5743932" y="4205407"/>
            <a:ext cx="3156347" cy="1777008"/>
          </a:xfrm>
          <a:prstGeom prst="rect">
            <a:avLst/>
          </a:prstGeom>
          <a:noFill/>
          <a:ln/>
        </p:spPr>
        <p:txBody>
          <a:bodyPr wrap="square" rtlCol="0" anchor="t"/>
          <a:lstStyle/>
          <a:p>
            <a:pPr marL="0" indent="0">
              <a:lnSpc>
                <a:spcPts val="2799"/>
              </a:lnSpc>
              <a:buNone/>
            </a:pPr>
            <a:r>
              <a:rPr lang="en-US" sz="2000" dirty="0">
                <a:solidFill>
                  <a:srgbClr val="454240"/>
                </a:solidFill>
                <a:latin typeface="DM Sans" pitchFamily="34" charset="0"/>
                <a:ea typeface="DM Sans" pitchFamily="34" charset="-122"/>
                <a:cs typeface="DM Sans" pitchFamily="34" charset="-120"/>
              </a:rPr>
              <a:t>Healthcare providers will be able to retrieve patient data quickly and securely, leading to more efficient diagnosis and treatment.</a:t>
            </a:r>
            <a:endParaRPr lang="en-US" sz="2000" dirty="0"/>
          </a:p>
        </p:txBody>
      </p:sp>
      <p:sp>
        <p:nvSpPr>
          <p:cNvPr id="9" name="Text 6"/>
          <p:cNvSpPr/>
          <p:nvPr/>
        </p:nvSpPr>
        <p:spPr>
          <a:xfrm>
            <a:off x="9449872" y="3636050"/>
            <a:ext cx="2552700" cy="347186"/>
          </a:xfrm>
          <a:prstGeom prst="rect">
            <a:avLst/>
          </a:prstGeom>
          <a:noFill/>
          <a:ln/>
        </p:spPr>
        <p:txBody>
          <a:bodyPr wrap="none" rtlCol="0" anchor="t"/>
          <a:lstStyle/>
          <a:p>
            <a:pPr marL="0" indent="0">
              <a:lnSpc>
                <a:spcPts val="2734"/>
              </a:lnSpc>
              <a:buNone/>
            </a:pPr>
            <a:r>
              <a:rPr lang="en-US" sz="2400" dirty="0">
                <a:solidFill>
                  <a:srgbClr val="5C4E3D"/>
                </a:solidFill>
                <a:latin typeface="Libre Baskerville" pitchFamily="34" charset="0"/>
                <a:ea typeface="Libre Baskerville" pitchFamily="34" charset="-122"/>
                <a:cs typeface="Libre Baskerville" pitchFamily="34" charset="-120"/>
              </a:rPr>
              <a:t>Security</a:t>
            </a:r>
            <a:r>
              <a:rPr lang="en-US" sz="2187" dirty="0">
                <a:solidFill>
                  <a:srgbClr val="5C4E3D"/>
                </a:solidFill>
                <a:latin typeface="Libre Baskerville" pitchFamily="34" charset="0"/>
                <a:ea typeface="Libre Baskerville" pitchFamily="34" charset="-122"/>
                <a:cs typeface="Libre Baskerville" pitchFamily="34" charset="-120"/>
              </a:rPr>
              <a:t> Measures</a:t>
            </a:r>
            <a:endParaRPr lang="en-US" sz="2187" dirty="0"/>
          </a:p>
        </p:txBody>
      </p:sp>
      <p:sp>
        <p:nvSpPr>
          <p:cNvPr id="10" name="Text 7"/>
          <p:cNvSpPr/>
          <p:nvPr/>
        </p:nvSpPr>
        <p:spPr>
          <a:xfrm>
            <a:off x="9449872" y="4205407"/>
            <a:ext cx="3156347" cy="1421606"/>
          </a:xfrm>
          <a:prstGeom prst="rect">
            <a:avLst/>
          </a:prstGeom>
          <a:noFill/>
          <a:ln/>
        </p:spPr>
        <p:txBody>
          <a:bodyPr wrap="square" rtlCol="0" anchor="t"/>
          <a:lstStyle/>
          <a:p>
            <a:pPr marL="0" indent="0">
              <a:lnSpc>
                <a:spcPts val="2799"/>
              </a:lnSpc>
              <a:buNone/>
            </a:pPr>
            <a:r>
              <a:rPr lang="en-US" sz="2000" dirty="0">
                <a:solidFill>
                  <a:srgbClr val="454240"/>
                </a:solidFill>
                <a:latin typeface="DM Sans" pitchFamily="34" charset="0"/>
                <a:ea typeface="DM Sans" pitchFamily="34" charset="-122"/>
                <a:cs typeface="DM Sans" pitchFamily="34" charset="-120"/>
              </a:rPr>
              <a:t>Stringent security measures will be in place to protect the confidentiality and integrity of the stored health records.</a:t>
            </a:r>
            <a:endParaRPr 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DFA">
              <a:alpha val="85000"/>
            </a:srgbClr>
          </a:solidFill>
          <a:ln/>
        </p:spPr>
        <p:txBody>
          <a:bodyPr/>
          <a:lstStyle/>
          <a:p>
            <a:endParaRPr lang="en-IN"/>
          </a:p>
        </p:txBody>
      </p:sp>
      <p:sp>
        <p:nvSpPr>
          <p:cNvPr id="6" name="Text 2"/>
          <p:cNvSpPr/>
          <p:nvPr/>
        </p:nvSpPr>
        <p:spPr>
          <a:xfrm>
            <a:off x="2037993" y="1822371"/>
            <a:ext cx="4443889"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Objective</a:t>
            </a:r>
            <a:endParaRPr lang="en-US" sz="4374" dirty="0"/>
          </a:p>
        </p:txBody>
      </p:sp>
      <p:sp>
        <p:nvSpPr>
          <p:cNvPr id="7" name="Shape 3"/>
          <p:cNvSpPr/>
          <p:nvPr/>
        </p:nvSpPr>
        <p:spPr>
          <a:xfrm>
            <a:off x="2037993" y="3023592"/>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8" name="Text 4"/>
          <p:cNvSpPr/>
          <p:nvPr/>
        </p:nvSpPr>
        <p:spPr>
          <a:xfrm>
            <a:off x="2211705" y="3065264"/>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9" name="Text 5"/>
          <p:cNvSpPr/>
          <p:nvPr/>
        </p:nvSpPr>
        <p:spPr>
          <a:xfrm>
            <a:off x="2760107" y="3099911"/>
            <a:ext cx="2647950" cy="1041559"/>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Streamlined Health Management</a:t>
            </a:r>
            <a:endParaRPr lang="en-US" sz="2187" dirty="0"/>
          </a:p>
        </p:txBody>
      </p:sp>
      <p:sp>
        <p:nvSpPr>
          <p:cNvPr id="10" name="Text 6"/>
          <p:cNvSpPr/>
          <p:nvPr/>
        </p:nvSpPr>
        <p:spPr>
          <a:xfrm>
            <a:off x="2760107" y="4274701"/>
            <a:ext cx="2647950" cy="2132409"/>
          </a:xfrm>
          <a:prstGeom prst="rect">
            <a:avLst/>
          </a:prstGeom>
          <a:noFill/>
          <a:ln/>
        </p:spPr>
        <p:txBody>
          <a:bodyPr wrap="square" rtlCol="0" anchor="t"/>
          <a:lstStyle/>
          <a:p>
            <a:pPr marL="0" indent="0">
              <a:lnSpc>
                <a:spcPts val="2799"/>
              </a:lnSpc>
              <a:buNone/>
            </a:pPr>
            <a:r>
              <a:rPr lang="en-US" dirty="0">
                <a:solidFill>
                  <a:srgbClr val="454240"/>
                </a:solidFill>
                <a:latin typeface="DM Sans" pitchFamily="34" charset="0"/>
                <a:ea typeface="DM Sans" pitchFamily="34" charset="-122"/>
                <a:cs typeface="DM Sans" pitchFamily="34" charset="-120"/>
              </a:rPr>
              <a:t>The primary objective is to streamline the management of health records through a unified and accessible digital platform.</a:t>
            </a:r>
            <a:endParaRPr lang="en-US" dirty="0"/>
          </a:p>
        </p:txBody>
      </p:sp>
      <p:sp>
        <p:nvSpPr>
          <p:cNvPr id="11" name="Shape 7"/>
          <p:cNvSpPr/>
          <p:nvPr/>
        </p:nvSpPr>
        <p:spPr>
          <a:xfrm>
            <a:off x="5630228" y="3023592"/>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2" name="Text 8"/>
          <p:cNvSpPr/>
          <p:nvPr/>
        </p:nvSpPr>
        <p:spPr>
          <a:xfrm>
            <a:off x="5777270" y="3065264"/>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3" name="Text 9"/>
          <p:cNvSpPr/>
          <p:nvPr/>
        </p:nvSpPr>
        <p:spPr>
          <a:xfrm>
            <a:off x="6352342" y="3099911"/>
            <a:ext cx="2647950"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Enhanced Patient Care</a:t>
            </a:r>
            <a:endParaRPr lang="en-US" sz="2187" dirty="0"/>
          </a:p>
        </p:txBody>
      </p:sp>
      <p:sp>
        <p:nvSpPr>
          <p:cNvPr id="14" name="Text 10"/>
          <p:cNvSpPr/>
          <p:nvPr/>
        </p:nvSpPr>
        <p:spPr>
          <a:xfrm>
            <a:off x="6352342" y="3927515"/>
            <a:ext cx="2647950" cy="2132409"/>
          </a:xfrm>
          <a:prstGeom prst="rect">
            <a:avLst/>
          </a:prstGeom>
          <a:noFill/>
          <a:ln/>
        </p:spPr>
        <p:txBody>
          <a:bodyPr wrap="square" rtlCol="0" anchor="t"/>
          <a:lstStyle/>
          <a:p>
            <a:pPr marL="0" indent="0">
              <a:lnSpc>
                <a:spcPts val="2799"/>
              </a:lnSpc>
              <a:buNone/>
            </a:pPr>
            <a:r>
              <a:rPr lang="en-US" dirty="0">
                <a:solidFill>
                  <a:srgbClr val="454240"/>
                </a:solidFill>
                <a:latin typeface="DM Sans" pitchFamily="34" charset="0"/>
                <a:ea typeface="DM Sans" pitchFamily="34" charset="-122"/>
                <a:cs typeface="DM Sans" pitchFamily="34" charset="-120"/>
              </a:rPr>
              <a:t>Improving patient care by providing healthcare providers with quick access to accurate medical records is a key focus of the project.</a:t>
            </a:r>
            <a:endParaRPr lang="en-US" dirty="0"/>
          </a:p>
        </p:txBody>
      </p:sp>
      <p:sp>
        <p:nvSpPr>
          <p:cNvPr id="15" name="Shape 11"/>
          <p:cNvSpPr/>
          <p:nvPr/>
        </p:nvSpPr>
        <p:spPr>
          <a:xfrm>
            <a:off x="9222462" y="3023592"/>
            <a:ext cx="499943" cy="499943"/>
          </a:xfrm>
          <a:prstGeom prst="roundRect">
            <a:avLst>
              <a:gd name="adj" fmla="val 20000"/>
            </a:avLst>
          </a:prstGeom>
          <a:solidFill>
            <a:srgbClr val="F7EDD4"/>
          </a:solidFill>
          <a:ln w="13811">
            <a:solidFill>
              <a:srgbClr val="EFDBA9"/>
            </a:solidFill>
            <a:prstDash val="solid"/>
          </a:ln>
        </p:spPr>
        <p:txBody>
          <a:bodyPr/>
          <a:lstStyle/>
          <a:p>
            <a:endParaRPr lang="en-IN"/>
          </a:p>
        </p:txBody>
      </p:sp>
      <p:sp>
        <p:nvSpPr>
          <p:cNvPr id="16" name="Text 12"/>
          <p:cNvSpPr/>
          <p:nvPr/>
        </p:nvSpPr>
        <p:spPr>
          <a:xfrm>
            <a:off x="9369504" y="3065264"/>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7" name="Text 13"/>
          <p:cNvSpPr/>
          <p:nvPr/>
        </p:nvSpPr>
        <p:spPr>
          <a:xfrm>
            <a:off x="9944576" y="3099911"/>
            <a:ext cx="2647950"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Efficient Data Sharing</a:t>
            </a:r>
            <a:endParaRPr lang="en-US" sz="2187" dirty="0"/>
          </a:p>
        </p:txBody>
      </p:sp>
      <p:sp>
        <p:nvSpPr>
          <p:cNvPr id="18" name="Text 14"/>
          <p:cNvSpPr/>
          <p:nvPr/>
        </p:nvSpPr>
        <p:spPr>
          <a:xfrm>
            <a:off x="9944576" y="3927515"/>
            <a:ext cx="2647950" cy="2132409"/>
          </a:xfrm>
          <a:prstGeom prst="rect">
            <a:avLst/>
          </a:prstGeom>
          <a:noFill/>
          <a:ln/>
        </p:spPr>
        <p:txBody>
          <a:bodyPr wrap="square" rtlCol="0" anchor="t"/>
          <a:lstStyle/>
          <a:p>
            <a:pPr marL="0" indent="0">
              <a:lnSpc>
                <a:spcPts val="2799"/>
              </a:lnSpc>
              <a:buNone/>
            </a:pPr>
            <a:r>
              <a:rPr lang="en-US" dirty="0">
                <a:solidFill>
                  <a:srgbClr val="454240"/>
                </a:solidFill>
                <a:latin typeface="DM Sans" pitchFamily="34" charset="0"/>
                <a:ea typeface="DM Sans" pitchFamily="34" charset="-122"/>
                <a:cs typeface="DM Sans" pitchFamily="34" charset="-120"/>
              </a:rPr>
              <a:t>The e-health card project aims to facilitate seamless and secure sharing of patient information across healthcare facilities.</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FFFD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32934"/>
          </a:xfrm>
          <a:prstGeom prst="rect">
            <a:avLst/>
          </a:prstGeom>
        </p:spPr>
      </p:pic>
      <p:sp>
        <p:nvSpPr>
          <p:cNvPr id="5" name="Text 1"/>
          <p:cNvSpPr/>
          <p:nvPr/>
        </p:nvSpPr>
        <p:spPr>
          <a:xfrm>
            <a:off x="752951" y="552212"/>
            <a:ext cx="7638098" cy="1003935"/>
          </a:xfrm>
          <a:prstGeom prst="rect">
            <a:avLst/>
          </a:prstGeom>
          <a:noFill/>
          <a:ln/>
        </p:spPr>
        <p:txBody>
          <a:bodyPr wrap="square" rtlCol="0" anchor="t"/>
          <a:lstStyle/>
          <a:p>
            <a:pPr marL="0" indent="0">
              <a:lnSpc>
                <a:spcPts val="3953"/>
              </a:lnSpc>
              <a:buNone/>
            </a:pPr>
            <a:r>
              <a:rPr lang="en-US" sz="3162" dirty="0">
                <a:solidFill>
                  <a:srgbClr val="5C4E3D"/>
                </a:solidFill>
                <a:latin typeface="Libre Baskerville" pitchFamily="34" charset="0"/>
                <a:ea typeface="Libre Baskerville" pitchFamily="34" charset="-122"/>
                <a:cs typeface="Libre Baskerville" pitchFamily="34" charset="-120"/>
              </a:rPr>
              <a:t>Hardware and Software Requirements</a:t>
            </a:r>
            <a:endParaRPr lang="en-US" sz="3162" dirty="0"/>
          </a:p>
        </p:txBody>
      </p:sp>
      <p:sp>
        <p:nvSpPr>
          <p:cNvPr id="6" name="Text 2"/>
          <p:cNvSpPr/>
          <p:nvPr/>
        </p:nvSpPr>
        <p:spPr>
          <a:xfrm>
            <a:off x="752951" y="1782008"/>
            <a:ext cx="7638098" cy="642699"/>
          </a:xfrm>
          <a:prstGeom prst="rect">
            <a:avLst/>
          </a:prstGeom>
          <a:noFill/>
          <a:ln/>
        </p:spPr>
        <p:txBody>
          <a:bodyPr wrap="square" rtlCol="0" anchor="t"/>
          <a:lstStyle/>
          <a:p>
            <a:pPr marL="0" indent="0">
              <a:lnSpc>
                <a:spcPts val="2530"/>
              </a:lnSpc>
              <a:buNone/>
            </a:pPr>
            <a:r>
              <a:rPr lang="en-US" dirty="0">
                <a:solidFill>
                  <a:srgbClr val="454240"/>
                </a:solidFill>
                <a:latin typeface="DM Sans" pitchFamily="34" charset="0"/>
                <a:ea typeface="DM Sans" pitchFamily="34" charset="-122"/>
                <a:cs typeface="DM Sans" pitchFamily="34" charset="-120"/>
              </a:rPr>
              <a:t>The E-Health Card project requires specific hardware and software components to ensure its successful implementation and operation.</a:t>
            </a:r>
            <a:endParaRPr lang="en-US" dirty="0"/>
          </a:p>
        </p:txBody>
      </p:sp>
      <p:sp>
        <p:nvSpPr>
          <p:cNvPr id="7" name="Text 3"/>
          <p:cNvSpPr/>
          <p:nvPr/>
        </p:nvSpPr>
        <p:spPr>
          <a:xfrm>
            <a:off x="1074063" y="2650569"/>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System</a:t>
            </a:r>
            <a:r>
              <a:rPr lang="en-US" sz="1600" dirty="0">
                <a:solidFill>
                  <a:srgbClr val="454240"/>
                </a:solidFill>
                <a:latin typeface="DM Sans" pitchFamily="34" charset="0"/>
                <a:ea typeface="DM Sans" pitchFamily="34" charset="-122"/>
                <a:cs typeface="DM Sans" pitchFamily="34" charset="-120"/>
              </a:rPr>
              <a:t>: Pentium IV 2.4 GHz</a:t>
            </a:r>
            <a:endParaRPr lang="en-US" sz="1600" dirty="0"/>
          </a:p>
        </p:txBody>
      </p:sp>
      <p:sp>
        <p:nvSpPr>
          <p:cNvPr id="8" name="Text 4"/>
          <p:cNvSpPr/>
          <p:nvPr/>
        </p:nvSpPr>
        <p:spPr>
          <a:xfrm>
            <a:off x="1074063" y="3052167"/>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Hard Disk: 40 GB</a:t>
            </a:r>
            <a:endParaRPr lang="en-US" dirty="0"/>
          </a:p>
        </p:txBody>
      </p:sp>
      <p:sp>
        <p:nvSpPr>
          <p:cNvPr id="9" name="Text 5"/>
          <p:cNvSpPr/>
          <p:nvPr/>
        </p:nvSpPr>
        <p:spPr>
          <a:xfrm>
            <a:off x="1074063" y="3453765"/>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Floppy Drive: 1.44 Mb</a:t>
            </a:r>
            <a:endParaRPr lang="en-US" dirty="0"/>
          </a:p>
        </p:txBody>
      </p:sp>
      <p:sp>
        <p:nvSpPr>
          <p:cNvPr id="10" name="Text 6"/>
          <p:cNvSpPr/>
          <p:nvPr/>
        </p:nvSpPr>
        <p:spPr>
          <a:xfrm>
            <a:off x="1074063" y="3855363"/>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Monitor: 15 VGA Color</a:t>
            </a:r>
            <a:endParaRPr lang="en-US" dirty="0"/>
          </a:p>
        </p:txBody>
      </p:sp>
      <p:sp>
        <p:nvSpPr>
          <p:cNvPr id="11" name="Text 7"/>
          <p:cNvSpPr/>
          <p:nvPr/>
        </p:nvSpPr>
        <p:spPr>
          <a:xfrm>
            <a:off x="1074063" y="4256961"/>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Mouse: Logitech.</a:t>
            </a:r>
            <a:endParaRPr lang="en-US" dirty="0"/>
          </a:p>
        </p:txBody>
      </p:sp>
      <p:sp>
        <p:nvSpPr>
          <p:cNvPr id="12" name="Text 8"/>
          <p:cNvSpPr/>
          <p:nvPr/>
        </p:nvSpPr>
        <p:spPr>
          <a:xfrm>
            <a:off x="1074063" y="4658558"/>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Ram: 512 MB</a:t>
            </a:r>
            <a:endParaRPr lang="en-US" dirty="0"/>
          </a:p>
        </p:txBody>
      </p:sp>
      <p:sp>
        <p:nvSpPr>
          <p:cNvPr id="13" name="Text 9"/>
          <p:cNvSpPr/>
          <p:nvPr/>
        </p:nvSpPr>
        <p:spPr>
          <a:xfrm>
            <a:off x="1074063" y="5060156"/>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Operating system: Windows 8Professional</a:t>
            </a:r>
            <a:endParaRPr lang="en-US" dirty="0"/>
          </a:p>
        </p:txBody>
      </p:sp>
      <p:sp>
        <p:nvSpPr>
          <p:cNvPr id="14" name="Text 10"/>
          <p:cNvSpPr/>
          <p:nvPr/>
        </p:nvSpPr>
        <p:spPr>
          <a:xfrm>
            <a:off x="1074063" y="5461754"/>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Coding Language: Java</a:t>
            </a:r>
            <a:endParaRPr lang="en-US" dirty="0"/>
          </a:p>
        </p:txBody>
      </p:sp>
      <p:sp>
        <p:nvSpPr>
          <p:cNvPr id="15" name="Text 11"/>
          <p:cNvSpPr/>
          <p:nvPr/>
        </p:nvSpPr>
        <p:spPr>
          <a:xfrm>
            <a:off x="1074063" y="5863352"/>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IDE: Eclipse</a:t>
            </a:r>
            <a:endParaRPr lang="en-US" dirty="0"/>
          </a:p>
        </p:txBody>
      </p:sp>
      <p:sp>
        <p:nvSpPr>
          <p:cNvPr id="16" name="Text 12"/>
          <p:cNvSpPr/>
          <p:nvPr/>
        </p:nvSpPr>
        <p:spPr>
          <a:xfrm>
            <a:off x="1074063" y="6264950"/>
            <a:ext cx="7316986" cy="321350"/>
          </a:xfrm>
          <a:prstGeom prst="rect">
            <a:avLst/>
          </a:prstGeom>
          <a:noFill/>
          <a:ln/>
        </p:spPr>
        <p:txBody>
          <a:bodyPr wrap="none" rtlCol="0" anchor="t"/>
          <a:lstStyle/>
          <a:p>
            <a:pPr marL="342900" indent="-342900" algn="l">
              <a:lnSpc>
                <a:spcPts val="2530"/>
              </a:lnSpc>
              <a:buSzPct val="100000"/>
              <a:buChar char="•"/>
            </a:pPr>
            <a:r>
              <a:rPr lang="en-US" dirty="0">
                <a:solidFill>
                  <a:srgbClr val="454240"/>
                </a:solidFill>
                <a:latin typeface="DM Sans" pitchFamily="34" charset="0"/>
                <a:ea typeface="DM Sans" pitchFamily="34" charset="-122"/>
                <a:cs typeface="DM Sans" pitchFamily="34" charset="-120"/>
              </a:rPr>
              <a:t>Framework: Windows Builder</a:t>
            </a:r>
            <a:endParaRPr lang="en-US" dirty="0"/>
          </a:p>
        </p:txBody>
      </p:sp>
      <p:sp>
        <p:nvSpPr>
          <p:cNvPr id="17" name="Text 13"/>
          <p:cNvSpPr/>
          <p:nvPr/>
        </p:nvSpPr>
        <p:spPr>
          <a:xfrm>
            <a:off x="752951" y="6812161"/>
            <a:ext cx="7638098" cy="321350"/>
          </a:xfrm>
          <a:prstGeom prst="rect">
            <a:avLst/>
          </a:prstGeom>
          <a:noFill/>
          <a:ln/>
        </p:spPr>
        <p:txBody>
          <a:bodyPr wrap="none" rtlCol="0" anchor="t"/>
          <a:lstStyle/>
          <a:p>
            <a:pPr marL="0" indent="0">
              <a:lnSpc>
                <a:spcPts val="2530"/>
              </a:lnSpc>
              <a:buNone/>
            </a:pPr>
            <a:endParaRPr lang="en-US" sz="1581" dirty="0"/>
          </a:p>
        </p:txBody>
      </p:sp>
      <p:sp>
        <p:nvSpPr>
          <p:cNvPr id="18" name="Text 14"/>
          <p:cNvSpPr/>
          <p:nvPr/>
        </p:nvSpPr>
        <p:spPr>
          <a:xfrm>
            <a:off x="752951" y="7359372"/>
            <a:ext cx="7638098" cy="321350"/>
          </a:xfrm>
          <a:prstGeom prst="rect">
            <a:avLst/>
          </a:prstGeom>
          <a:noFill/>
          <a:ln/>
        </p:spPr>
        <p:txBody>
          <a:bodyPr wrap="none" rtlCol="0" anchor="t"/>
          <a:lstStyle/>
          <a:p>
            <a:pPr marL="0" indent="0">
              <a:lnSpc>
                <a:spcPts val="2530"/>
              </a:lnSpc>
              <a:buNone/>
            </a:pPr>
            <a:endParaRPr lang="en-US" sz="158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sp>
        <p:nvSpPr>
          <p:cNvPr id="4" name="Text 1"/>
          <p:cNvSpPr/>
          <p:nvPr/>
        </p:nvSpPr>
        <p:spPr>
          <a:xfrm>
            <a:off x="2306955" y="581144"/>
            <a:ext cx="10016490" cy="1977033"/>
          </a:xfrm>
          <a:prstGeom prst="rect">
            <a:avLst/>
          </a:prstGeom>
          <a:noFill/>
          <a:ln/>
        </p:spPr>
        <p:txBody>
          <a:bodyPr wrap="square" rtlCol="0" anchor="t"/>
          <a:lstStyle/>
          <a:p>
            <a:pPr marL="0" indent="0">
              <a:lnSpc>
                <a:spcPts val="5189"/>
              </a:lnSpc>
              <a:buNone/>
            </a:pPr>
            <a:r>
              <a:rPr lang="en-US" sz="4151" dirty="0">
                <a:solidFill>
                  <a:srgbClr val="5C4E3D"/>
                </a:solidFill>
                <a:latin typeface="Libre Baskerville" pitchFamily="34" charset="0"/>
                <a:ea typeface="Libre Baskerville" pitchFamily="34" charset="-122"/>
                <a:cs typeface="Libre Baskerville" pitchFamily="34" charset="-120"/>
              </a:rPr>
              <a:t>Benefits and advantages of implementing the e-health card system</a:t>
            </a:r>
            <a:endParaRPr lang="en-US" sz="4151" dirty="0"/>
          </a:p>
        </p:txBody>
      </p:sp>
      <p:pic>
        <p:nvPicPr>
          <p:cNvPr id="5" name="Image 1" descr="preencoded.png"/>
          <p:cNvPicPr>
            <a:picLocks noChangeAspect="1"/>
          </p:cNvPicPr>
          <p:nvPr/>
        </p:nvPicPr>
        <p:blipFill>
          <a:blip r:embed="rId4"/>
          <a:stretch>
            <a:fillRect/>
          </a:stretch>
        </p:blipFill>
        <p:spPr>
          <a:xfrm>
            <a:off x="2306955" y="2979896"/>
            <a:ext cx="3128010" cy="1933218"/>
          </a:xfrm>
          <a:prstGeom prst="rect">
            <a:avLst/>
          </a:prstGeom>
        </p:spPr>
      </p:pic>
      <p:sp>
        <p:nvSpPr>
          <p:cNvPr id="6" name="Text 2"/>
          <p:cNvSpPr/>
          <p:nvPr/>
        </p:nvSpPr>
        <p:spPr>
          <a:xfrm>
            <a:off x="2306955" y="5176599"/>
            <a:ext cx="3128010" cy="658892"/>
          </a:xfrm>
          <a:prstGeom prst="rect">
            <a:avLst/>
          </a:prstGeom>
          <a:noFill/>
          <a:ln/>
        </p:spPr>
        <p:txBody>
          <a:bodyPr wrap="square" rtlCol="0" anchor="t"/>
          <a:lstStyle/>
          <a:p>
            <a:pPr marL="0" indent="0" algn="l">
              <a:lnSpc>
                <a:spcPts val="2594"/>
              </a:lnSpc>
              <a:buNone/>
            </a:pPr>
            <a:r>
              <a:rPr lang="en-US" sz="2076" dirty="0">
                <a:solidFill>
                  <a:srgbClr val="5C4E3D"/>
                </a:solidFill>
                <a:latin typeface="Libre Baskerville" pitchFamily="34" charset="0"/>
                <a:ea typeface="Libre Baskerville" pitchFamily="34" charset="-122"/>
                <a:cs typeface="Libre Baskerville" pitchFamily="34" charset="-120"/>
              </a:rPr>
              <a:t>Enhanced Patient Experience</a:t>
            </a:r>
            <a:endParaRPr lang="en-US" sz="2076" dirty="0"/>
          </a:p>
        </p:txBody>
      </p:sp>
      <p:sp>
        <p:nvSpPr>
          <p:cNvPr id="7" name="Text 3"/>
          <p:cNvSpPr/>
          <p:nvPr/>
        </p:nvSpPr>
        <p:spPr>
          <a:xfrm>
            <a:off x="2306955" y="5961936"/>
            <a:ext cx="3128010" cy="1686520"/>
          </a:xfrm>
          <a:prstGeom prst="rect">
            <a:avLst/>
          </a:prstGeom>
          <a:noFill/>
          <a:ln/>
        </p:spPr>
        <p:txBody>
          <a:bodyPr wrap="square" rtlCol="0" anchor="t"/>
          <a:lstStyle/>
          <a:p>
            <a:pPr marL="0" indent="0" algn="l">
              <a:lnSpc>
                <a:spcPts val="2657"/>
              </a:lnSpc>
              <a:buNone/>
            </a:pPr>
            <a:r>
              <a:rPr lang="en-US" sz="1660" dirty="0">
                <a:solidFill>
                  <a:srgbClr val="454240"/>
                </a:solidFill>
                <a:latin typeface="DM Sans" pitchFamily="34" charset="0"/>
                <a:ea typeface="DM Sans" pitchFamily="34" charset="-122"/>
                <a:cs typeface="DM Sans" pitchFamily="34" charset="-120"/>
              </a:rPr>
              <a:t>Patients can access their medical records easily, leading to greater empowerment and active involvement in their healthcare journey.</a:t>
            </a:r>
            <a:endParaRPr lang="en-US" sz="1660" dirty="0"/>
          </a:p>
        </p:txBody>
      </p:sp>
      <p:pic>
        <p:nvPicPr>
          <p:cNvPr id="8" name="Image 2" descr="preencoded.png"/>
          <p:cNvPicPr>
            <a:picLocks noChangeAspect="1"/>
          </p:cNvPicPr>
          <p:nvPr/>
        </p:nvPicPr>
        <p:blipFill>
          <a:blip r:embed="rId5"/>
          <a:stretch>
            <a:fillRect/>
          </a:stretch>
        </p:blipFill>
        <p:spPr>
          <a:xfrm>
            <a:off x="5751195" y="2979896"/>
            <a:ext cx="3128010" cy="1933218"/>
          </a:xfrm>
          <a:prstGeom prst="rect">
            <a:avLst/>
          </a:prstGeom>
        </p:spPr>
      </p:pic>
      <p:sp>
        <p:nvSpPr>
          <p:cNvPr id="9" name="Text 4"/>
          <p:cNvSpPr/>
          <p:nvPr/>
        </p:nvSpPr>
        <p:spPr>
          <a:xfrm>
            <a:off x="5751195" y="5176599"/>
            <a:ext cx="3093720" cy="329446"/>
          </a:xfrm>
          <a:prstGeom prst="rect">
            <a:avLst/>
          </a:prstGeom>
          <a:noFill/>
          <a:ln/>
        </p:spPr>
        <p:txBody>
          <a:bodyPr wrap="none" rtlCol="0" anchor="t"/>
          <a:lstStyle/>
          <a:p>
            <a:pPr marL="0" indent="0" algn="l">
              <a:lnSpc>
                <a:spcPts val="2594"/>
              </a:lnSpc>
              <a:buNone/>
            </a:pPr>
            <a:r>
              <a:rPr lang="en-US" sz="2076" dirty="0">
                <a:solidFill>
                  <a:srgbClr val="5C4E3D"/>
                </a:solidFill>
                <a:latin typeface="Libre Baskerville" pitchFamily="34" charset="0"/>
                <a:ea typeface="Libre Baskerville" pitchFamily="34" charset="-122"/>
                <a:cs typeface="Libre Baskerville" pitchFamily="34" charset="-120"/>
              </a:rPr>
              <a:t>Operational Efficiency</a:t>
            </a:r>
            <a:endParaRPr lang="en-US" sz="2076" dirty="0"/>
          </a:p>
        </p:txBody>
      </p:sp>
      <p:sp>
        <p:nvSpPr>
          <p:cNvPr id="10" name="Text 5"/>
          <p:cNvSpPr/>
          <p:nvPr/>
        </p:nvSpPr>
        <p:spPr>
          <a:xfrm>
            <a:off x="5751195" y="5632490"/>
            <a:ext cx="3128010" cy="1349216"/>
          </a:xfrm>
          <a:prstGeom prst="rect">
            <a:avLst/>
          </a:prstGeom>
          <a:noFill/>
          <a:ln/>
        </p:spPr>
        <p:txBody>
          <a:bodyPr wrap="square" rtlCol="0" anchor="t"/>
          <a:lstStyle/>
          <a:p>
            <a:pPr marL="0" indent="0" algn="l">
              <a:lnSpc>
                <a:spcPts val="2657"/>
              </a:lnSpc>
              <a:buNone/>
            </a:pPr>
            <a:r>
              <a:rPr lang="en-US" sz="1660" dirty="0">
                <a:solidFill>
                  <a:srgbClr val="454240"/>
                </a:solidFill>
                <a:latin typeface="DM Sans" pitchFamily="34" charset="0"/>
                <a:ea typeface="DM Sans" pitchFamily="34" charset="-122"/>
                <a:cs typeface="DM Sans" pitchFamily="34" charset="-120"/>
              </a:rPr>
              <a:t>Improves administrative efficiency, reduces paperwork, and simplifies the process of managing patient data.</a:t>
            </a:r>
            <a:endParaRPr lang="en-US" sz="1660" dirty="0"/>
          </a:p>
        </p:txBody>
      </p:sp>
      <p:pic>
        <p:nvPicPr>
          <p:cNvPr id="11" name="Image 3" descr="preencoded.png"/>
          <p:cNvPicPr>
            <a:picLocks noChangeAspect="1"/>
          </p:cNvPicPr>
          <p:nvPr/>
        </p:nvPicPr>
        <p:blipFill>
          <a:blip r:embed="rId6"/>
          <a:stretch>
            <a:fillRect/>
          </a:stretch>
        </p:blipFill>
        <p:spPr>
          <a:xfrm>
            <a:off x="9195435" y="2979896"/>
            <a:ext cx="3128010" cy="1933218"/>
          </a:xfrm>
          <a:prstGeom prst="rect">
            <a:avLst/>
          </a:prstGeom>
        </p:spPr>
      </p:pic>
      <p:sp>
        <p:nvSpPr>
          <p:cNvPr id="12" name="Text 6"/>
          <p:cNvSpPr/>
          <p:nvPr/>
        </p:nvSpPr>
        <p:spPr>
          <a:xfrm>
            <a:off x="9195435" y="5176599"/>
            <a:ext cx="3128010" cy="658892"/>
          </a:xfrm>
          <a:prstGeom prst="rect">
            <a:avLst/>
          </a:prstGeom>
          <a:noFill/>
          <a:ln/>
        </p:spPr>
        <p:txBody>
          <a:bodyPr wrap="square" rtlCol="0" anchor="t"/>
          <a:lstStyle/>
          <a:p>
            <a:pPr marL="0" indent="0" algn="l">
              <a:lnSpc>
                <a:spcPts val="2594"/>
              </a:lnSpc>
              <a:buNone/>
            </a:pPr>
            <a:r>
              <a:rPr lang="en-US" sz="2076" dirty="0">
                <a:solidFill>
                  <a:srgbClr val="5C4E3D"/>
                </a:solidFill>
                <a:latin typeface="Libre Baskerville" pitchFamily="34" charset="0"/>
                <a:ea typeface="Libre Baskerville" pitchFamily="34" charset="-122"/>
                <a:cs typeface="Libre Baskerville" pitchFamily="34" charset="-120"/>
              </a:rPr>
              <a:t>Widespread Accessibility</a:t>
            </a:r>
            <a:endParaRPr lang="en-US" sz="2076" dirty="0"/>
          </a:p>
        </p:txBody>
      </p:sp>
      <p:sp>
        <p:nvSpPr>
          <p:cNvPr id="13" name="Text 7"/>
          <p:cNvSpPr/>
          <p:nvPr/>
        </p:nvSpPr>
        <p:spPr>
          <a:xfrm>
            <a:off x="9195435" y="5961936"/>
            <a:ext cx="3128010" cy="1349216"/>
          </a:xfrm>
          <a:prstGeom prst="rect">
            <a:avLst/>
          </a:prstGeom>
          <a:noFill/>
          <a:ln/>
        </p:spPr>
        <p:txBody>
          <a:bodyPr wrap="square" rtlCol="0" anchor="t"/>
          <a:lstStyle/>
          <a:p>
            <a:pPr marL="0" indent="0" algn="l">
              <a:lnSpc>
                <a:spcPts val="2657"/>
              </a:lnSpc>
              <a:buNone/>
            </a:pPr>
            <a:r>
              <a:rPr lang="en-US" sz="1660" dirty="0">
                <a:solidFill>
                  <a:srgbClr val="454240"/>
                </a:solidFill>
                <a:latin typeface="DM Sans" pitchFamily="34" charset="0"/>
                <a:ea typeface="DM Sans" pitchFamily="34" charset="-122"/>
                <a:cs typeface="DM Sans" pitchFamily="34" charset="-120"/>
              </a:rPr>
              <a:t>Increases accessibility to quality healthcare services, particularly in remote or underserved areas.</a:t>
            </a:r>
            <a:endParaRPr lang="en-US" sz="166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sp>
        <p:nvSpPr>
          <p:cNvPr id="4" name="Text 1"/>
          <p:cNvSpPr/>
          <p:nvPr/>
        </p:nvSpPr>
        <p:spPr>
          <a:xfrm>
            <a:off x="2037993" y="2043113"/>
            <a:ext cx="4443889"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Future Scope</a:t>
            </a:r>
            <a:endParaRPr lang="en-US" sz="4374" dirty="0"/>
          </a:p>
        </p:txBody>
      </p:sp>
      <p:sp>
        <p:nvSpPr>
          <p:cNvPr id="5" name="Text 2"/>
          <p:cNvSpPr/>
          <p:nvPr/>
        </p:nvSpPr>
        <p:spPr>
          <a:xfrm>
            <a:off x="2037993" y="3292912"/>
            <a:ext cx="3156347" cy="694373"/>
          </a:xfrm>
          <a:prstGeom prst="rect">
            <a:avLst/>
          </a:prstGeom>
          <a:noFill/>
          <a:ln/>
        </p:spPr>
        <p:txBody>
          <a:bodyPr wrap="square" rtlCol="0" anchor="t"/>
          <a:lstStyle/>
          <a:p>
            <a:pPr marL="0" indent="0">
              <a:lnSpc>
                <a:spcPts val="2734"/>
              </a:lnSpc>
              <a:buNone/>
            </a:pPr>
            <a:r>
              <a:rPr lang="en-US" sz="2400" dirty="0">
                <a:solidFill>
                  <a:srgbClr val="5C4E3D"/>
                </a:solidFill>
                <a:latin typeface="Libre Baskerville" pitchFamily="34" charset="0"/>
                <a:ea typeface="Libre Baskerville" pitchFamily="34" charset="-122"/>
                <a:cs typeface="Libre Baskerville" pitchFamily="34" charset="-120"/>
              </a:rPr>
              <a:t>Technology Integration</a:t>
            </a:r>
            <a:endParaRPr lang="en-US" sz="2400" dirty="0"/>
          </a:p>
        </p:txBody>
      </p:sp>
      <p:sp>
        <p:nvSpPr>
          <p:cNvPr id="6" name="Text 3"/>
          <p:cNvSpPr/>
          <p:nvPr/>
        </p:nvSpPr>
        <p:spPr>
          <a:xfrm>
            <a:off x="2037993" y="4209455"/>
            <a:ext cx="3156347" cy="1777008"/>
          </a:xfrm>
          <a:prstGeom prst="rect">
            <a:avLst/>
          </a:prstGeom>
          <a:noFill/>
          <a:ln/>
        </p:spPr>
        <p:txBody>
          <a:bodyPr wrap="square" rtlCol="0" anchor="t"/>
          <a:lstStyle/>
          <a:p>
            <a:pPr marL="0" indent="0">
              <a:lnSpc>
                <a:spcPts val="2799"/>
              </a:lnSpc>
              <a:buNone/>
            </a:pPr>
            <a:r>
              <a:rPr lang="en-US" dirty="0">
                <a:solidFill>
                  <a:srgbClr val="454240"/>
                </a:solidFill>
                <a:latin typeface="DM Sans" pitchFamily="34" charset="0"/>
                <a:ea typeface="DM Sans" pitchFamily="34" charset="-122"/>
                <a:cs typeface="DM Sans" pitchFamily="34" charset="-120"/>
              </a:rPr>
              <a:t>Constant technological advancement will be integrated to further enhance the capabilities and features of the e-health card system.</a:t>
            </a:r>
            <a:endParaRPr lang="en-US" dirty="0"/>
          </a:p>
        </p:txBody>
      </p:sp>
      <p:sp>
        <p:nvSpPr>
          <p:cNvPr id="7" name="Text 4"/>
          <p:cNvSpPr/>
          <p:nvPr/>
        </p:nvSpPr>
        <p:spPr>
          <a:xfrm>
            <a:off x="5743932" y="3292912"/>
            <a:ext cx="3156347" cy="694373"/>
          </a:xfrm>
          <a:prstGeom prst="rect">
            <a:avLst/>
          </a:prstGeom>
          <a:noFill/>
          <a:ln/>
        </p:spPr>
        <p:txBody>
          <a:bodyPr wrap="square" rtlCol="0" anchor="t"/>
          <a:lstStyle/>
          <a:p>
            <a:pPr marL="0" indent="0">
              <a:lnSpc>
                <a:spcPts val="2734"/>
              </a:lnSpc>
              <a:buNone/>
            </a:pPr>
            <a:r>
              <a:rPr lang="en-US" sz="2400" dirty="0">
                <a:solidFill>
                  <a:srgbClr val="5C4E3D"/>
                </a:solidFill>
                <a:latin typeface="Libre Baskerville" pitchFamily="34" charset="0"/>
                <a:ea typeface="Libre Baskerville" pitchFamily="34" charset="-122"/>
                <a:cs typeface="Libre Baskerville" pitchFamily="34" charset="-120"/>
              </a:rPr>
              <a:t>Expanded Service Offerings</a:t>
            </a:r>
            <a:endParaRPr lang="en-US" sz="2400" dirty="0"/>
          </a:p>
        </p:txBody>
      </p:sp>
      <p:sp>
        <p:nvSpPr>
          <p:cNvPr id="8" name="Text 5"/>
          <p:cNvSpPr/>
          <p:nvPr/>
        </p:nvSpPr>
        <p:spPr>
          <a:xfrm>
            <a:off x="5743932" y="4209455"/>
            <a:ext cx="3156347" cy="1777008"/>
          </a:xfrm>
          <a:prstGeom prst="rect">
            <a:avLst/>
          </a:prstGeom>
          <a:noFill/>
          <a:ln/>
        </p:spPr>
        <p:txBody>
          <a:bodyPr wrap="square" rtlCol="0" anchor="t"/>
          <a:lstStyle/>
          <a:p>
            <a:pPr marL="0" indent="0">
              <a:lnSpc>
                <a:spcPts val="2799"/>
              </a:lnSpc>
              <a:buNone/>
            </a:pPr>
            <a:r>
              <a:rPr lang="en-US" dirty="0">
                <a:solidFill>
                  <a:srgbClr val="454240"/>
                </a:solidFill>
                <a:latin typeface="DM Sans" pitchFamily="34" charset="0"/>
                <a:ea typeface="DM Sans" pitchFamily="34" charset="-122"/>
                <a:cs typeface="DM Sans" pitchFamily="34" charset="-120"/>
              </a:rPr>
              <a:t>The project will continue to evolve, incorporating additional services to cater to diverse healthcare requirements.</a:t>
            </a:r>
            <a:endParaRPr lang="en-US" dirty="0"/>
          </a:p>
        </p:txBody>
      </p:sp>
      <p:sp>
        <p:nvSpPr>
          <p:cNvPr id="9" name="Text 6"/>
          <p:cNvSpPr/>
          <p:nvPr/>
        </p:nvSpPr>
        <p:spPr>
          <a:xfrm>
            <a:off x="9449872" y="3292912"/>
            <a:ext cx="2606040" cy="347186"/>
          </a:xfrm>
          <a:prstGeom prst="rect">
            <a:avLst/>
          </a:prstGeom>
          <a:noFill/>
          <a:ln/>
        </p:spPr>
        <p:txBody>
          <a:bodyPr wrap="none" rtlCol="0" anchor="t"/>
          <a:lstStyle/>
          <a:p>
            <a:pPr marL="0" indent="0">
              <a:lnSpc>
                <a:spcPts val="2734"/>
              </a:lnSpc>
              <a:buNone/>
            </a:pPr>
            <a:r>
              <a:rPr lang="en-US" sz="2400" dirty="0">
                <a:solidFill>
                  <a:srgbClr val="5C4E3D"/>
                </a:solidFill>
                <a:latin typeface="Libre Baskerville" pitchFamily="34" charset="0"/>
                <a:ea typeface="Libre Baskerville" pitchFamily="34" charset="-122"/>
                <a:cs typeface="Libre Baskerville" pitchFamily="34" charset="-120"/>
              </a:rPr>
              <a:t>Global Integration</a:t>
            </a:r>
            <a:endParaRPr lang="en-US" sz="2400" dirty="0"/>
          </a:p>
        </p:txBody>
      </p:sp>
      <p:sp>
        <p:nvSpPr>
          <p:cNvPr id="10" name="Text 7"/>
          <p:cNvSpPr/>
          <p:nvPr/>
        </p:nvSpPr>
        <p:spPr>
          <a:xfrm>
            <a:off x="9578898" y="4326673"/>
            <a:ext cx="3027321" cy="1659789"/>
          </a:xfrm>
          <a:prstGeom prst="rect">
            <a:avLst/>
          </a:prstGeom>
          <a:noFill/>
          <a:ln/>
        </p:spPr>
        <p:txBody>
          <a:bodyPr wrap="square" rtlCol="0" anchor="t"/>
          <a:lstStyle/>
          <a:p>
            <a:pPr marL="0" indent="0">
              <a:lnSpc>
                <a:spcPts val="2799"/>
              </a:lnSpc>
              <a:buNone/>
            </a:pPr>
            <a:r>
              <a:rPr lang="en-US" dirty="0">
                <a:solidFill>
                  <a:srgbClr val="454240"/>
                </a:solidFill>
                <a:latin typeface="DM Sans" pitchFamily="34" charset="0"/>
                <a:ea typeface="DM Sans" pitchFamily="34" charset="-122"/>
                <a:cs typeface="DM Sans" pitchFamily="34" charset="-120"/>
              </a:rPr>
              <a:t>Efforts will be made to align the e-health card system with global healthcare standards and interoperability frameworks.</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TotalTime>
  <Words>604</Words>
  <Application>Microsoft Office PowerPoint</Application>
  <PresentationFormat>Custom</PresentationFormat>
  <Paragraphs>90</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DM Sans</vt:lpstr>
      <vt:lpstr>Libre Baskerville</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21J41A67H9 DS</cp:lastModifiedBy>
  <cp:revision>5</cp:revision>
  <dcterms:created xsi:type="dcterms:W3CDTF">2024-01-09T09:07:25Z</dcterms:created>
  <dcterms:modified xsi:type="dcterms:W3CDTF">2024-03-17T14:03:06Z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2024-01-09T17:14:00Z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aef2ad45-760a-43ac-9225-d3f99301f2e6</vt:lpwstr>
  </property>
  <property fmtid="{D5CDD505-2E9C-101B-9397-08002B2CF9AE}" pid="7" name="MSIP_Label_defa4170-0d19-0005-0004-bc88714345d2_ActionId">
    <vt:lpwstr>0ef3751c-c790-4010-b28b-cbcfd99ee9b1</vt:lpwstr>
  </property>
  <property fmtid="{D5CDD505-2E9C-101B-9397-08002B2CF9AE}" pid="8" name="MSIP_Label_defa4170-0d19-0005-0004-bc88714345d2_ContentBits">
    <vt:lpwstr>0</vt:lpwstr>
  </property>
</Properties>
</file>